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01" r:id="rId7"/>
    <p:sldId id="259" r:id="rId8"/>
    <p:sldId id="338" r:id="rId9"/>
    <p:sldId id="302" r:id="rId10"/>
    <p:sldId id="261" r:id="rId11"/>
    <p:sldId id="339" r:id="rId12"/>
    <p:sldId id="340" r:id="rId13"/>
    <p:sldId id="341" r:id="rId14"/>
    <p:sldId id="267" r:id="rId15"/>
    <p:sldId id="342" r:id="rId16"/>
    <p:sldId id="304" r:id="rId17"/>
    <p:sldId id="343" r:id="rId18"/>
    <p:sldId id="271" r:id="rId19"/>
    <p:sldId id="272" r:id="rId20"/>
    <p:sldId id="344" r:id="rId21"/>
    <p:sldId id="323" r:id="rId22"/>
    <p:sldId id="324" r:id="rId23"/>
    <p:sldId id="325" r:id="rId24"/>
    <p:sldId id="326" r:id="rId25"/>
    <p:sldId id="327" r:id="rId26"/>
    <p:sldId id="330" r:id="rId27"/>
    <p:sldId id="334" r:id="rId28"/>
    <p:sldId id="256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3. SINIF 2. KURUL DEĞERLENDİRMESİ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</a:t>
            </a:r>
            <a:r>
              <a:rPr lang="tr-TR" dirty="0" smtClean="0"/>
              <a:t>BERRAK AKSAKAL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226081"/>
              </p:ext>
            </p:extLst>
          </p:nvPr>
        </p:nvGraphicFramePr>
        <p:xfrm>
          <a:off x="401052" y="497305"/>
          <a:ext cx="11373852" cy="6513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836">
                  <a:extLst>
                    <a:ext uri="{9D8B030D-6E8A-4147-A177-3AD203B41FA5}">
                      <a16:colId xmlns:a16="http://schemas.microsoft.com/office/drawing/2014/main" val="3828786496"/>
                    </a:ext>
                  </a:extLst>
                </a:gridCol>
                <a:gridCol w="1624836">
                  <a:extLst>
                    <a:ext uri="{9D8B030D-6E8A-4147-A177-3AD203B41FA5}">
                      <a16:colId xmlns:a16="http://schemas.microsoft.com/office/drawing/2014/main" val="1064606393"/>
                    </a:ext>
                  </a:extLst>
                </a:gridCol>
                <a:gridCol w="1624836">
                  <a:extLst>
                    <a:ext uri="{9D8B030D-6E8A-4147-A177-3AD203B41FA5}">
                      <a16:colId xmlns:a16="http://schemas.microsoft.com/office/drawing/2014/main" val="503743256"/>
                    </a:ext>
                  </a:extLst>
                </a:gridCol>
                <a:gridCol w="1624836">
                  <a:extLst>
                    <a:ext uri="{9D8B030D-6E8A-4147-A177-3AD203B41FA5}">
                      <a16:colId xmlns:a16="http://schemas.microsoft.com/office/drawing/2014/main" val="3393348026"/>
                    </a:ext>
                  </a:extLst>
                </a:gridCol>
                <a:gridCol w="1624836">
                  <a:extLst>
                    <a:ext uri="{9D8B030D-6E8A-4147-A177-3AD203B41FA5}">
                      <a16:colId xmlns:a16="http://schemas.microsoft.com/office/drawing/2014/main" val="3940361983"/>
                    </a:ext>
                  </a:extLst>
                </a:gridCol>
                <a:gridCol w="1624836">
                  <a:extLst>
                    <a:ext uri="{9D8B030D-6E8A-4147-A177-3AD203B41FA5}">
                      <a16:colId xmlns:a16="http://schemas.microsoft.com/office/drawing/2014/main" val="2576242630"/>
                    </a:ext>
                  </a:extLst>
                </a:gridCol>
                <a:gridCol w="1624836">
                  <a:extLst>
                    <a:ext uri="{9D8B030D-6E8A-4147-A177-3AD203B41FA5}">
                      <a16:colId xmlns:a16="http://schemas.microsoft.com/office/drawing/2014/main" val="646181286"/>
                    </a:ext>
                  </a:extLst>
                </a:gridCol>
              </a:tblGrid>
              <a:tr h="54792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841946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Çocuk Sağlığı ve Hastalıkları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Tıbbi Patoloji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Tıbbi Farmakoloji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Nükleer Tıp + Anesteziyoloji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Enfeksiyon Hastalıkları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Mikrobiyoloji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2736"/>
                  </a:ext>
                </a:extLst>
              </a:tr>
              <a:tr h="5479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5946725"/>
                  </a:ext>
                </a:extLst>
              </a:tr>
              <a:tr h="5479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20384"/>
                  </a:ext>
                </a:extLst>
              </a:tr>
              <a:tr h="5479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4328509"/>
                  </a:ext>
                </a:extLst>
              </a:tr>
              <a:tr h="6679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228                          % 83,52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26                        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 % 9,53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53                         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19,42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41                         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15,02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                         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2,57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                         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2,57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5231578"/>
                  </a:ext>
                </a:extLst>
              </a:tr>
              <a:tr h="3339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Parazitoloji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07713"/>
                  </a:ext>
                </a:extLst>
              </a:tr>
              <a:tr h="5479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8672123"/>
                  </a:ext>
                </a:extLst>
              </a:tr>
              <a:tr h="5479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1415957"/>
                  </a:ext>
                </a:extLst>
              </a:tr>
              <a:tr h="5479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098635"/>
                  </a:ext>
                </a:extLst>
              </a:tr>
              <a:tr h="6679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39                         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14,29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638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522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279453"/>
              </p:ext>
            </p:extLst>
          </p:nvPr>
        </p:nvGraphicFramePr>
        <p:xfrm>
          <a:off x="609600" y="1888958"/>
          <a:ext cx="10688313" cy="2750567"/>
        </p:xfrm>
        <a:graphic>
          <a:graphicData uri="http://schemas.openxmlformats.org/drawingml/2006/table">
            <a:tbl>
              <a:tblPr firstRow="1" firstCol="1" bandRow="1"/>
              <a:tblGrid>
                <a:gridCol w="2426462">
                  <a:extLst>
                    <a:ext uri="{9D8B030D-6E8A-4147-A177-3AD203B41FA5}">
                      <a16:colId xmlns:a16="http://schemas.microsoft.com/office/drawing/2014/main" val="590892074"/>
                    </a:ext>
                  </a:extLst>
                </a:gridCol>
                <a:gridCol w="3424544">
                  <a:extLst>
                    <a:ext uri="{9D8B030D-6E8A-4147-A177-3AD203B41FA5}">
                      <a16:colId xmlns:a16="http://schemas.microsoft.com/office/drawing/2014/main" val="2871032704"/>
                    </a:ext>
                  </a:extLst>
                </a:gridCol>
                <a:gridCol w="3089577">
                  <a:extLst>
                    <a:ext uri="{9D8B030D-6E8A-4147-A177-3AD203B41FA5}">
                      <a16:colId xmlns:a16="http://schemas.microsoft.com/office/drawing/2014/main" val="2391749438"/>
                    </a:ext>
                  </a:extLst>
                </a:gridCol>
                <a:gridCol w="1747730">
                  <a:extLst>
                    <a:ext uri="{9D8B030D-6E8A-4147-A177-3AD203B41FA5}">
                      <a16:colId xmlns:a16="http://schemas.microsoft.com/office/drawing/2014/main" val="1930520772"/>
                    </a:ext>
                  </a:extLst>
                </a:gridCol>
              </a:tblGrid>
              <a:tr h="982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 numarası 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FAZLA DOĞRU CEVAPLANAN SORU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FAZLA YANLIŞ CEVAPLANAN SORU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Kişi sayısı 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754922"/>
                  </a:ext>
                </a:extLst>
              </a:tr>
              <a:tr h="926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 </a:t>
                      </a: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tr-TR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33765"/>
                  </a:ext>
                </a:extLst>
              </a:tr>
              <a:tr h="491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tr-TR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91,95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354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dirty="0" smtClean="0"/>
              <a:t>91-Aşağıdakilerden </a:t>
            </a:r>
            <a:r>
              <a:rPr lang="tr-TR" dirty="0"/>
              <a:t>hangisi </a:t>
            </a:r>
            <a:r>
              <a:rPr lang="tr-TR" dirty="0" err="1"/>
              <a:t>Brucella</a:t>
            </a:r>
            <a:r>
              <a:rPr lang="tr-TR" dirty="0"/>
              <a:t> bakterisi için </a:t>
            </a:r>
            <a:r>
              <a:rPr lang="tr-TR" b="1" dirty="0"/>
              <a:t>söylenemez?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a)    Malta humması, </a:t>
            </a:r>
            <a:r>
              <a:rPr lang="tr-TR" dirty="0" err="1"/>
              <a:t>Ondülan</a:t>
            </a:r>
            <a:r>
              <a:rPr lang="tr-TR" dirty="0"/>
              <a:t> ateş, Akdeniz humması veya </a:t>
            </a:r>
            <a:r>
              <a:rPr lang="tr-TR" dirty="0" err="1"/>
              <a:t>Bang</a:t>
            </a:r>
            <a:r>
              <a:rPr lang="tr-TR" dirty="0"/>
              <a:t> hastalığı olarak da adlandırılır.</a:t>
            </a:r>
            <a:br>
              <a:rPr lang="tr-TR" dirty="0"/>
            </a:br>
            <a:r>
              <a:rPr lang="tr-TR" dirty="0"/>
              <a:t>b)     </a:t>
            </a:r>
            <a:r>
              <a:rPr lang="tr-TR" dirty="0" err="1"/>
              <a:t>Brucella</a:t>
            </a:r>
            <a:r>
              <a:rPr lang="tr-TR" dirty="0"/>
              <a:t> bakteriyel </a:t>
            </a:r>
            <a:r>
              <a:rPr lang="tr-TR" dirty="0" err="1"/>
              <a:t>zoonoz</a:t>
            </a:r>
            <a:r>
              <a:rPr lang="tr-TR" dirty="0"/>
              <a:t> etkenlerinden biridir.</a:t>
            </a:r>
            <a:br>
              <a:rPr lang="tr-TR" dirty="0"/>
            </a:br>
            <a:r>
              <a:rPr lang="tr-TR" b="1" dirty="0"/>
              <a:t>c)</a:t>
            </a:r>
            <a:r>
              <a:rPr lang="tr-TR" dirty="0"/>
              <a:t> </a:t>
            </a:r>
            <a:r>
              <a:rPr lang="tr-TR" b="1" dirty="0"/>
              <a:t>    Sadece yarasaları </a:t>
            </a:r>
            <a:r>
              <a:rPr lang="tr-TR" b="1" dirty="0" err="1"/>
              <a:t>enfekte</a:t>
            </a:r>
            <a:r>
              <a:rPr lang="tr-TR" b="1" dirty="0"/>
              <a:t> eder</a:t>
            </a:r>
            <a:r>
              <a:rPr lang="tr-TR" dirty="0" smtClean="0"/>
              <a:t>. (271)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d)    Hastalıklı hayvanların et,  kan, idrar vb. gibi ürünleri ile bulaş olur.</a:t>
            </a:r>
            <a:br>
              <a:rPr lang="tr-TR" dirty="0"/>
            </a:br>
            <a:r>
              <a:rPr lang="tr-TR" dirty="0"/>
              <a:t>e)    Hücre içi çoğalır ve kronikleşmeye eğilimli </a:t>
            </a:r>
            <a:r>
              <a:rPr lang="tr-TR" dirty="0" err="1"/>
              <a:t>granülamatöz</a:t>
            </a:r>
            <a:r>
              <a:rPr lang="tr-TR" dirty="0"/>
              <a:t> enfeksiyonlara neden olur</a:t>
            </a:r>
            <a:r>
              <a:rPr lang="tr-TR" dirty="0" smtClean="0"/>
              <a:t>. (2)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32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145" y="1600200"/>
            <a:ext cx="11750565" cy="491621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dirty="0" smtClean="0"/>
              <a:t>3- Ateş </a:t>
            </a:r>
            <a:r>
              <a:rPr lang="tr-TR" dirty="0"/>
              <a:t>ile aşağıdakilerden hangisi olduğunda ciddi </a:t>
            </a:r>
            <a:r>
              <a:rPr lang="tr-TR" dirty="0" smtClean="0"/>
              <a:t>bakteriyel </a:t>
            </a:r>
            <a:r>
              <a:rPr lang="tr-TR" dirty="0"/>
              <a:t>enfeksiyonlar açısından alarm verici işaretlerdendir?</a:t>
            </a:r>
            <a:br>
              <a:rPr lang="tr-TR" dirty="0"/>
            </a:br>
            <a:r>
              <a:rPr lang="tr-TR" dirty="0"/>
              <a:t>a)    Azalmış </a:t>
            </a:r>
            <a:r>
              <a:rPr lang="tr-TR" dirty="0" smtClean="0"/>
              <a:t>aktivite (5)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Beslenmenin </a:t>
            </a:r>
            <a:r>
              <a:rPr lang="tr-TR" dirty="0" smtClean="0"/>
              <a:t>azalması (8)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Uyarılara azalmış </a:t>
            </a:r>
            <a:r>
              <a:rPr lang="tr-TR" dirty="0" smtClean="0"/>
              <a:t>cevap (115)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d)    İdrar çıkışında </a:t>
            </a:r>
            <a:r>
              <a:rPr lang="tr-TR" b="1" dirty="0" smtClean="0"/>
              <a:t>artma (22)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e)    </a:t>
            </a:r>
            <a:r>
              <a:rPr lang="tr-TR" dirty="0" err="1" smtClean="0"/>
              <a:t>Takipne</a:t>
            </a:r>
            <a:r>
              <a:rPr lang="tr-TR" dirty="0" smtClean="0"/>
              <a:t> (123)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7449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41651"/>
              </p:ext>
            </p:extLst>
          </p:nvPr>
        </p:nvGraphicFramePr>
        <p:xfrm>
          <a:off x="513344" y="593553"/>
          <a:ext cx="10908634" cy="6063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5082">
                  <a:extLst>
                    <a:ext uri="{9D8B030D-6E8A-4147-A177-3AD203B41FA5}">
                      <a16:colId xmlns:a16="http://schemas.microsoft.com/office/drawing/2014/main" val="923800815"/>
                    </a:ext>
                  </a:extLst>
                </a:gridCol>
                <a:gridCol w="1983388">
                  <a:extLst>
                    <a:ext uri="{9D8B030D-6E8A-4147-A177-3AD203B41FA5}">
                      <a16:colId xmlns:a16="http://schemas.microsoft.com/office/drawing/2014/main" val="1057767918"/>
                    </a:ext>
                  </a:extLst>
                </a:gridCol>
                <a:gridCol w="1983388">
                  <a:extLst>
                    <a:ext uri="{9D8B030D-6E8A-4147-A177-3AD203B41FA5}">
                      <a16:colId xmlns:a16="http://schemas.microsoft.com/office/drawing/2014/main" val="2404606635"/>
                    </a:ext>
                  </a:extLst>
                </a:gridCol>
                <a:gridCol w="1983388">
                  <a:extLst>
                    <a:ext uri="{9D8B030D-6E8A-4147-A177-3AD203B41FA5}">
                      <a16:colId xmlns:a16="http://schemas.microsoft.com/office/drawing/2014/main" val="3141022632"/>
                    </a:ext>
                  </a:extLst>
                </a:gridCol>
                <a:gridCol w="1983388">
                  <a:extLst>
                    <a:ext uri="{9D8B030D-6E8A-4147-A177-3AD203B41FA5}">
                      <a16:colId xmlns:a16="http://schemas.microsoft.com/office/drawing/2014/main" val="1431880904"/>
                    </a:ext>
                  </a:extLst>
                </a:gridCol>
              </a:tblGrid>
              <a:tr h="60639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426223"/>
                  </a:ext>
                </a:extLst>
              </a:tr>
              <a:tr h="6063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DOĞRU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YANLIŞ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06837"/>
                  </a:ext>
                </a:extLst>
              </a:tr>
              <a:tr h="6063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SORU NO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SORU NO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766776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147 (%53,85)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251 (%91,95)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1060932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250 (%91,58)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189 (%69,24)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69283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240 (%87,92)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240 (%87,92)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220572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Nükleer Tıp + Anesteziyoloji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212 (%77,66)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180 (%65,94)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56782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Enfeksiyon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250 (%91,58)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121 (%44,33)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102621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Mikrobiyoloji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271 (%99,27)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243 (%89,02)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073308"/>
                  </a:ext>
                </a:extLst>
              </a:tr>
              <a:tr h="6063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Parazitoloji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227 (%83,16)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153 (%56,05)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096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040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530420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62,73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17172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311441"/>
              </p:ext>
            </p:extLst>
          </p:nvPr>
        </p:nvGraphicFramePr>
        <p:xfrm>
          <a:off x="609600" y="1828797"/>
          <a:ext cx="10972799" cy="4339963"/>
        </p:xfrm>
        <a:graphic>
          <a:graphicData uri="http://schemas.openxmlformats.org/drawingml/2006/table">
            <a:tbl>
              <a:tblPr firstRow="1" firstCol="1" bandRow="1"/>
              <a:tblGrid>
                <a:gridCol w="4961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7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zorluk </a:t>
                      </a:r>
                      <a:r>
                        <a:rPr kumimoji="0" lang="tr-TR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indexi</a:t>
                      </a: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(OZİ)</a:t>
                      </a:r>
                      <a:endParaRPr kumimoji="0" lang="tr-T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57,38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008577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53515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58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SORULARIN NİTELİĞİ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968350"/>
              </p:ext>
            </p:extLst>
          </p:nvPr>
        </p:nvGraphicFramePr>
        <p:xfrm>
          <a:off x="176464" y="1042739"/>
          <a:ext cx="11839072" cy="5625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9768">
                  <a:extLst>
                    <a:ext uri="{9D8B030D-6E8A-4147-A177-3AD203B41FA5}">
                      <a16:colId xmlns:a16="http://schemas.microsoft.com/office/drawing/2014/main" val="2002216576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3836670803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4132294476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2077274563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1342984022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1099872651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3328559344"/>
                    </a:ext>
                  </a:extLst>
                </a:gridCol>
              </a:tblGrid>
              <a:tr h="55121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62557"/>
                  </a:ext>
                </a:extLst>
              </a:tr>
              <a:tr h="100793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284744"/>
                  </a:ext>
                </a:extLst>
              </a:tr>
              <a:tr h="71395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                        % 28,58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7260278"/>
                  </a:ext>
                </a:extLst>
              </a:tr>
              <a:tr h="83260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                        % 14,29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9000928"/>
                  </a:ext>
                </a:extLst>
              </a:tr>
              <a:tr h="83260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                        % 26,54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4805932"/>
                  </a:ext>
                </a:extLst>
              </a:tr>
              <a:tr h="83260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30                        % 30,62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3836306"/>
                  </a:ext>
                </a:extLst>
              </a:tr>
              <a:tr h="5550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98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30                        % 30,62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33                        % 33,68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18                        % 18,37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11                        % 11,23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                        % 6,13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226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71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240416"/>
              </p:ext>
            </p:extLst>
          </p:nvPr>
        </p:nvGraphicFramePr>
        <p:xfrm>
          <a:off x="212738" y="861433"/>
          <a:ext cx="11731574" cy="509384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681680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820032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801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807342"/>
              </p:ext>
            </p:extLst>
          </p:nvPr>
        </p:nvGraphicFramePr>
        <p:xfrm>
          <a:off x="223248" y="977046"/>
          <a:ext cx="11731574" cy="414201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26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DERS KURULU: ENFEKSİYON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07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Ekim – </a:t>
            </a:r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Kasım </a:t>
            </a:r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4 Hafta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 Toplam Ders Saati	           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109 Saat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Pratik Sınav		          	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-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Teorik Sınavlar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: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Kasım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Ders Kurulu Başkanı		: </a:t>
            </a:r>
            <a:r>
              <a:rPr lang="tr-TR" sz="2400" dirty="0"/>
              <a:t>Prof. Dr. Yasemin ÜSTÜNDAĞ</a:t>
            </a: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Ders Kurulu Başkan Yardımcısı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sz="2400" dirty="0"/>
              <a:t>Dr. </a:t>
            </a:r>
            <a:r>
              <a:rPr lang="tr-TR" sz="2400" dirty="0" err="1"/>
              <a:t>Öğr</a:t>
            </a:r>
            <a:r>
              <a:rPr lang="tr-TR" sz="2400" dirty="0"/>
              <a:t>. Üyesi Merve YILMAZ BOZOĞLAN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239064"/>
              </p:ext>
            </p:extLst>
          </p:nvPr>
        </p:nvGraphicFramePr>
        <p:xfrm>
          <a:off x="130206" y="977463"/>
          <a:ext cx="11969079" cy="452878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61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09623"/>
              </p:ext>
            </p:extLst>
          </p:nvPr>
        </p:nvGraphicFramePr>
        <p:xfrm>
          <a:off x="222921" y="1019504"/>
          <a:ext cx="11969079" cy="450299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404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442709"/>
              </p:ext>
            </p:extLst>
          </p:nvPr>
        </p:nvGraphicFramePr>
        <p:xfrm>
          <a:off x="222922" y="1247261"/>
          <a:ext cx="11519903" cy="4784572"/>
        </p:xfrm>
        <a:graphic>
          <a:graphicData uri="http://schemas.openxmlformats.org/drawingml/2006/table">
            <a:tbl>
              <a:tblPr firstRow="1" firstCol="1" bandRow="1"/>
              <a:tblGrid>
                <a:gridCol w="339272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388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7311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879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6664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996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19993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943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183363"/>
            <a:ext cx="10972800" cy="3942801"/>
          </a:xfrm>
        </p:spPr>
        <p:txBody>
          <a:bodyPr>
            <a:normAutofit/>
          </a:bodyPr>
          <a:lstStyle/>
          <a:p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58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31641"/>
            <a:ext cx="10972800" cy="5523722"/>
          </a:xfrm>
        </p:spPr>
        <p:txBody>
          <a:bodyPr>
            <a:noAutofit/>
          </a:bodyPr>
          <a:lstStyle/>
          <a:p>
            <a:endParaRPr lang="tr-TR" sz="800" dirty="0" smtClean="0"/>
          </a:p>
          <a:p>
            <a:endParaRPr lang="tr-TR" sz="800" dirty="0"/>
          </a:p>
          <a:p>
            <a:endParaRPr lang="tr-TR" sz="800" dirty="0" smtClean="0"/>
          </a:p>
          <a:p>
            <a:endParaRPr lang="tr-TR" sz="800" dirty="0"/>
          </a:p>
          <a:p>
            <a:endParaRPr lang="tr-TR" sz="800" dirty="0" smtClean="0"/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860060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046953"/>
              </p:ext>
            </p:extLst>
          </p:nvPr>
        </p:nvGraphicFramePr>
        <p:xfrm>
          <a:off x="1093076" y="840829"/>
          <a:ext cx="9932275" cy="5311798"/>
        </p:xfrm>
        <a:graphic>
          <a:graphicData uri="http://schemas.openxmlformats.org/drawingml/2006/table">
            <a:tbl>
              <a:tblPr firstRow="1" firstCol="1" bandRow="1"/>
              <a:tblGrid>
                <a:gridCol w="5116576">
                  <a:extLst>
                    <a:ext uri="{9D8B030D-6E8A-4147-A177-3AD203B41FA5}">
                      <a16:colId xmlns:a16="http://schemas.microsoft.com/office/drawing/2014/main" val="72791291"/>
                    </a:ext>
                  </a:extLst>
                </a:gridCol>
                <a:gridCol w="1261409">
                  <a:extLst>
                    <a:ext uri="{9D8B030D-6E8A-4147-A177-3AD203B41FA5}">
                      <a16:colId xmlns:a16="http://schemas.microsoft.com/office/drawing/2014/main" val="782211360"/>
                    </a:ext>
                  </a:extLst>
                </a:gridCol>
                <a:gridCol w="1777145">
                  <a:extLst>
                    <a:ext uri="{9D8B030D-6E8A-4147-A177-3AD203B41FA5}">
                      <a16:colId xmlns:a16="http://schemas.microsoft.com/office/drawing/2014/main" val="241256903"/>
                    </a:ext>
                  </a:extLst>
                </a:gridCol>
                <a:gridCol w="1777145">
                  <a:extLst>
                    <a:ext uri="{9D8B030D-6E8A-4147-A177-3AD203B41FA5}">
                      <a16:colId xmlns:a16="http://schemas.microsoft.com/office/drawing/2014/main" val="3910274307"/>
                    </a:ext>
                  </a:extLst>
                </a:gridCol>
              </a:tblGrid>
              <a:tr h="6161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80090"/>
                  </a:ext>
                </a:extLst>
              </a:tr>
              <a:tr h="245271">
                <a:tc>
                  <a:txBody>
                    <a:bodyPr/>
                    <a:lstStyle/>
                    <a:p>
                      <a:pPr marL="45720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  <a:defRPr/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</a:t>
                      </a: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 DERS KURULU </a:t>
                      </a:r>
                      <a:endParaRPr lang="tr-T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336857"/>
                  </a:ext>
                </a:extLst>
              </a:tr>
              <a:tr h="24527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127334"/>
                  </a:ext>
                </a:extLst>
              </a:tr>
              <a:tr h="24527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577187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771523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II.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496113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199831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756517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469644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720069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 (PDÖ)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5,92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64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134891"/>
              </p:ext>
            </p:extLst>
          </p:nvPr>
        </p:nvGraphicFramePr>
        <p:xfrm>
          <a:off x="2343955" y="2292438"/>
          <a:ext cx="8023538" cy="2285436"/>
        </p:xfrm>
        <a:graphic>
          <a:graphicData uri="http://schemas.openxmlformats.org/drawingml/2006/table">
            <a:tbl>
              <a:tblPr bandRow="1"/>
              <a:tblGrid>
                <a:gridCol w="5896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966728"/>
              </p:ext>
            </p:extLst>
          </p:nvPr>
        </p:nvGraphicFramePr>
        <p:xfrm>
          <a:off x="1010654" y="561472"/>
          <a:ext cx="10395282" cy="5630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8585">
                  <a:extLst>
                    <a:ext uri="{9D8B030D-6E8A-4147-A177-3AD203B41FA5}">
                      <a16:colId xmlns:a16="http://schemas.microsoft.com/office/drawing/2014/main" val="3794714101"/>
                    </a:ext>
                  </a:extLst>
                </a:gridCol>
                <a:gridCol w="2079056">
                  <a:extLst>
                    <a:ext uri="{9D8B030D-6E8A-4147-A177-3AD203B41FA5}">
                      <a16:colId xmlns:a16="http://schemas.microsoft.com/office/drawing/2014/main" val="3983185080"/>
                    </a:ext>
                  </a:extLst>
                </a:gridCol>
                <a:gridCol w="2079056">
                  <a:extLst>
                    <a:ext uri="{9D8B030D-6E8A-4147-A177-3AD203B41FA5}">
                      <a16:colId xmlns:a16="http://schemas.microsoft.com/office/drawing/2014/main" val="3117337247"/>
                    </a:ext>
                  </a:extLst>
                </a:gridCol>
                <a:gridCol w="3118585">
                  <a:extLst>
                    <a:ext uri="{9D8B030D-6E8A-4147-A177-3AD203B41FA5}">
                      <a16:colId xmlns:a16="http://schemas.microsoft.com/office/drawing/2014/main" val="281222054"/>
                    </a:ext>
                  </a:extLst>
                </a:gridCol>
              </a:tblGrid>
              <a:tr h="56307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 SORULARININ 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740017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+ 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73989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(1-3)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48647226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(4-21)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18 *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6137334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(22-45)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24 *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7375454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Nükleer Tıp + Anesteziyoloji (46-47)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5327219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Enfeksiyon Hastalıkları (48-52)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495197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Mikrobiyoloji (53-94)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7076795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Parazitoloji (95-100)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5255829"/>
                  </a:ext>
                </a:extLst>
              </a:tr>
              <a:tr h="563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100 (98*1.0204)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7205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74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500843"/>
              </p:ext>
            </p:extLst>
          </p:nvPr>
        </p:nvGraphicFramePr>
        <p:xfrm>
          <a:off x="754118" y="564821"/>
          <a:ext cx="10515600" cy="6612484"/>
        </p:xfrm>
        <a:graphic>
          <a:graphicData uri="http://schemas.openxmlformats.org/drawingml/2006/table">
            <a:tbl>
              <a:tblPr firstRow="1" bandRow="1"/>
              <a:tblGrid>
                <a:gridCol w="8579068">
                  <a:extLst>
                    <a:ext uri="{9D8B030D-6E8A-4147-A177-3AD203B41FA5}">
                      <a16:colId xmlns:a16="http://schemas.microsoft.com/office/drawing/2014/main" val="971191420"/>
                    </a:ext>
                  </a:extLst>
                </a:gridCol>
                <a:gridCol w="1936532">
                  <a:extLst>
                    <a:ext uri="{9D8B030D-6E8A-4147-A177-3AD203B41FA5}">
                      <a16:colId xmlns:a16="http://schemas.microsoft.com/office/drawing/2014/main" val="3303116752"/>
                    </a:ext>
                  </a:extLst>
                </a:gridCol>
              </a:tblGrid>
              <a:tr h="662737">
                <a:tc>
                  <a:txBody>
                    <a:bodyPr/>
                    <a:lstStyle/>
                    <a:p>
                      <a:pPr marL="14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055801"/>
                  </a:ext>
                </a:extLst>
              </a:tr>
              <a:tr h="257605">
                <a:tc>
                  <a:txBody>
                    <a:bodyPr/>
                    <a:lstStyle/>
                    <a:p>
                      <a:pPr marL="144000" marR="36195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II. DERS KURULU GENEL ORTALAMA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42854"/>
                  </a:ext>
                </a:extLst>
              </a:tr>
              <a:tr h="257605">
                <a:tc>
                  <a:txBody>
                    <a:bodyPr/>
                    <a:lstStyle/>
                    <a:p>
                      <a:pPr marL="144000" marR="36195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1641"/>
                  </a:ext>
                </a:extLst>
              </a:tr>
              <a:tr h="257605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768571"/>
                  </a:ext>
                </a:extLst>
              </a:tr>
              <a:tr h="515210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I. DERS KURULU GENEL ORTALAMA*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412660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83,51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221475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62,86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55872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644991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27939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62,70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55480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59,89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11519"/>
                  </a:ext>
                </a:extLst>
              </a:tr>
              <a:tr h="66273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91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903495"/>
              </p:ext>
            </p:extLst>
          </p:nvPr>
        </p:nvGraphicFramePr>
        <p:xfrm>
          <a:off x="838200" y="1690688"/>
          <a:ext cx="10515600" cy="4573591"/>
        </p:xfrm>
        <a:graphic>
          <a:graphicData uri="http://schemas.openxmlformats.org/drawingml/2006/table">
            <a:tbl>
              <a:tblPr firstRow="1" firstCol="1" bandRow="1"/>
              <a:tblGrid>
                <a:gridCol w="3505200">
                  <a:extLst>
                    <a:ext uri="{9D8B030D-6E8A-4147-A177-3AD203B41FA5}">
                      <a16:colId xmlns:a16="http://schemas.microsoft.com/office/drawing/2014/main" val="141463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392635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83883416"/>
                    </a:ext>
                  </a:extLst>
                </a:gridCol>
              </a:tblGrid>
              <a:tr h="947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14646"/>
                  </a:ext>
                </a:extLst>
              </a:tr>
              <a:tr h="525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92246"/>
                  </a:ext>
                </a:extLst>
              </a:tr>
              <a:tr h="751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88,57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88,78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59722"/>
                  </a:ext>
                </a:extLst>
              </a:tr>
              <a:tr h="751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28,58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886487"/>
                  </a:ext>
                </a:extLst>
              </a:tr>
              <a:tr h="745800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 SINAV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09404"/>
                  </a:ext>
                </a:extLst>
              </a:tr>
              <a:tr h="525857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7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104002"/>
              </p:ext>
            </p:extLst>
          </p:nvPr>
        </p:nvGraphicFramePr>
        <p:xfrm>
          <a:off x="385008" y="352920"/>
          <a:ext cx="11486150" cy="6221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439">
                  <a:extLst>
                    <a:ext uri="{9D8B030D-6E8A-4147-A177-3AD203B41FA5}">
                      <a16:colId xmlns:a16="http://schemas.microsoft.com/office/drawing/2014/main" val="2657680978"/>
                    </a:ext>
                  </a:extLst>
                </a:gridCol>
                <a:gridCol w="820439">
                  <a:extLst>
                    <a:ext uri="{9D8B030D-6E8A-4147-A177-3AD203B41FA5}">
                      <a16:colId xmlns:a16="http://schemas.microsoft.com/office/drawing/2014/main" val="1563159051"/>
                    </a:ext>
                  </a:extLst>
                </a:gridCol>
                <a:gridCol w="1640879">
                  <a:extLst>
                    <a:ext uri="{9D8B030D-6E8A-4147-A177-3AD203B41FA5}">
                      <a16:colId xmlns:a16="http://schemas.microsoft.com/office/drawing/2014/main" val="2794310391"/>
                    </a:ext>
                  </a:extLst>
                </a:gridCol>
                <a:gridCol w="820439">
                  <a:extLst>
                    <a:ext uri="{9D8B030D-6E8A-4147-A177-3AD203B41FA5}">
                      <a16:colId xmlns:a16="http://schemas.microsoft.com/office/drawing/2014/main" val="2164294261"/>
                    </a:ext>
                  </a:extLst>
                </a:gridCol>
                <a:gridCol w="820439">
                  <a:extLst>
                    <a:ext uri="{9D8B030D-6E8A-4147-A177-3AD203B41FA5}">
                      <a16:colId xmlns:a16="http://schemas.microsoft.com/office/drawing/2014/main" val="2910922829"/>
                    </a:ext>
                  </a:extLst>
                </a:gridCol>
                <a:gridCol w="1640879">
                  <a:extLst>
                    <a:ext uri="{9D8B030D-6E8A-4147-A177-3AD203B41FA5}">
                      <a16:colId xmlns:a16="http://schemas.microsoft.com/office/drawing/2014/main" val="1818878048"/>
                    </a:ext>
                  </a:extLst>
                </a:gridCol>
                <a:gridCol w="1640879">
                  <a:extLst>
                    <a:ext uri="{9D8B030D-6E8A-4147-A177-3AD203B41FA5}">
                      <a16:colId xmlns:a16="http://schemas.microsoft.com/office/drawing/2014/main" val="3411886444"/>
                    </a:ext>
                  </a:extLst>
                </a:gridCol>
                <a:gridCol w="820439">
                  <a:extLst>
                    <a:ext uri="{9D8B030D-6E8A-4147-A177-3AD203B41FA5}">
                      <a16:colId xmlns:a16="http://schemas.microsoft.com/office/drawing/2014/main" val="1926060945"/>
                    </a:ext>
                  </a:extLst>
                </a:gridCol>
                <a:gridCol w="820439">
                  <a:extLst>
                    <a:ext uri="{9D8B030D-6E8A-4147-A177-3AD203B41FA5}">
                      <a16:colId xmlns:a16="http://schemas.microsoft.com/office/drawing/2014/main" val="670265593"/>
                    </a:ext>
                  </a:extLst>
                </a:gridCol>
                <a:gridCol w="1640879">
                  <a:extLst>
                    <a:ext uri="{9D8B030D-6E8A-4147-A177-3AD203B41FA5}">
                      <a16:colId xmlns:a16="http://schemas.microsoft.com/office/drawing/2014/main" val="3306624509"/>
                    </a:ext>
                  </a:extLst>
                </a:gridCol>
              </a:tblGrid>
              <a:tr h="56148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DAĞILIMI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793485"/>
                  </a:ext>
                </a:extLst>
              </a:tr>
              <a:tr h="4042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BARAJLI NOTA GÖRE DAĞILIM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HAM NOTA GÖRE DAĞILIM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542732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18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18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9385"/>
                  </a:ext>
                </a:extLst>
              </a:tr>
              <a:tr h="404261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Üstü Not Alan Öğrencilerin Dağılımı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&gt;=90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154 KİŞİ      </a:t>
                      </a:r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  </a:t>
                      </a:r>
                      <a:r>
                        <a:rPr lang="tr-TR" sz="1800" u="none" strike="noStrike" dirty="0">
                          <a:effectLst/>
                        </a:rPr>
                        <a:t>% 56,42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&gt;=90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152 KİŞİ     </a:t>
                      </a:r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  </a:t>
                      </a:r>
                      <a:r>
                        <a:rPr lang="tr-TR" sz="1800" u="none" strike="noStrike" dirty="0">
                          <a:effectLst/>
                        </a:rPr>
                        <a:t>% 55,68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165001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&gt;=80-90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8,8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&gt;=80-90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9,16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833869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&gt;=70-80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56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20,52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&gt;=70-80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21,98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682040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&gt;=62,63-70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27,11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&gt;=64,01-70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24,55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705045"/>
                  </a:ext>
                </a:extLst>
              </a:tr>
              <a:tr h="4042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ORTALAMA= 62,63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ORTALAMA= 64,01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07710"/>
                  </a:ext>
                </a:extLst>
              </a:tr>
              <a:tr h="404261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Altı Not Alan Öğrencilerin Dağılımı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&gt;=60-62,63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7,7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119 KİŞİ     </a:t>
                      </a:r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     </a:t>
                      </a:r>
                      <a:r>
                        <a:rPr lang="tr-TR" sz="1800" u="none" strike="noStrike" dirty="0">
                          <a:effectLst/>
                        </a:rPr>
                        <a:t>% 43,59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&gt;=60-64,01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10,26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121 KİŞİ    </a:t>
                      </a:r>
                      <a:endParaRPr lang="tr-TR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     </a:t>
                      </a:r>
                    </a:p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</a:rPr>
                        <a:t> </a:t>
                      </a:r>
                      <a:r>
                        <a:rPr lang="tr-TR" sz="1800" u="none" strike="noStrike" dirty="0">
                          <a:effectLst/>
                        </a:rPr>
                        <a:t>% 44,33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2331735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&gt;=50-60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21,25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&gt;=50-60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22,35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320488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&gt;=40-50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8,43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&gt;=40-50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7,7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04374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&gt;=30-40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3,67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&gt;=30-40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2,57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719112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&gt;=20-30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3,67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&gt;=20-30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2,57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909362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&gt;=10-20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1,47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&gt;=10-20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589879"/>
                  </a:ext>
                </a:extLst>
              </a:tr>
              <a:tr h="40426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&lt;10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&lt;10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57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07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04" y="368968"/>
            <a:ext cx="11566359" cy="62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4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1338</Words>
  <Application>Microsoft Office PowerPoint</Application>
  <PresentationFormat>Geniş ekran</PresentationFormat>
  <Paragraphs>732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25</vt:i4>
      </vt:variant>
    </vt:vector>
  </HeadingPairs>
  <TitlesOfParts>
    <vt:vector size="38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Times New Roman</vt:lpstr>
      <vt:lpstr>Wingdings</vt:lpstr>
      <vt:lpstr>Office Teması</vt:lpstr>
      <vt:lpstr>Ofis Teması</vt:lpstr>
      <vt:lpstr>1_Ofis Teması</vt:lpstr>
      <vt:lpstr>2_Ofis Teması</vt:lpstr>
      <vt:lpstr>2024 – 2025 EĞİTİM YILI 3. SINIF 2. KURUL DEĞERLENDİRMESİ </vt:lpstr>
      <vt:lpstr>PowerPoint Sunusu</vt:lpstr>
      <vt:lpstr>PowerPoint Sunusu</vt:lpstr>
      <vt:lpstr>SINAV VERİLERİ</vt:lpstr>
      <vt:lpstr>PowerPoint Sunusu</vt:lpstr>
      <vt:lpstr>PowerPoint Sunusu</vt:lpstr>
      <vt:lpstr>PUANLAMA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625</cp:revision>
  <dcterms:created xsi:type="dcterms:W3CDTF">2022-10-27T00:48:35Z</dcterms:created>
  <dcterms:modified xsi:type="dcterms:W3CDTF">2025-08-12T11:30:00Z</dcterms:modified>
</cp:coreProperties>
</file>